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2"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451AA3-8EA9-4537-B0F9-578AC71016D1}"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F65EF-B5DD-4718-A7EB-ED9C65C7157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418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451AA3-8EA9-4537-B0F9-578AC71016D1}"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F65EF-B5DD-4718-A7EB-ED9C65C7157D}" type="slidenum">
              <a:rPr lang="en-US" smtClean="0"/>
              <a:t>‹#›</a:t>
            </a:fld>
            <a:endParaRPr lang="en-US"/>
          </a:p>
        </p:txBody>
      </p:sp>
    </p:spTree>
    <p:extLst>
      <p:ext uri="{BB962C8B-B14F-4D97-AF65-F5344CB8AC3E}">
        <p14:creationId xmlns:p14="http://schemas.microsoft.com/office/powerpoint/2010/main" val="3687286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451AA3-8EA9-4537-B0F9-578AC71016D1}"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F65EF-B5DD-4718-A7EB-ED9C65C7157D}" type="slidenum">
              <a:rPr lang="en-US" smtClean="0"/>
              <a:t>‹#›</a:t>
            </a:fld>
            <a:endParaRPr lang="en-US"/>
          </a:p>
        </p:txBody>
      </p:sp>
    </p:spTree>
    <p:extLst>
      <p:ext uri="{BB962C8B-B14F-4D97-AF65-F5344CB8AC3E}">
        <p14:creationId xmlns:p14="http://schemas.microsoft.com/office/powerpoint/2010/main" val="367907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451AA3-8EA9-4537-B0F9-578AC71016D1}"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F65EF-B5DD-4718-A7EB-ED9C65C7157D}" type="slidenum">
              <a:rPr lang="en-US" smtClean="0"/>
              <a:t>‹#›</a:t>
            </a:fld>
            <a:endParaRPr lang="en-US"/>
          </a:p>
        </p:txBody>
      </p:sp>
    </p:spTree>
    <p:extLst>
      <p:ext uri="{BB962C8B-B14F-4D97-AF65-F5344CB8AC3E}">
        <p14:creationId xmlns:p14="http://schemas.microsoft.com/office/powerpoint/2010/main" val="31111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451AA3-8EA9-4537-B0F9-578AC71016D1}"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F65EF-B5DD-4718-A7EB-ED9C65C7157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297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451AA3-8EA9-4537-B0F9-578AC71016D1}"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F65EF-B5DD-4718-A7EB-ED9C65C7157D}" type="slidenum">
              <a:rPr lang="en-US" smtClean="0"/>
              <a:t>‹#›</a:t>
            </a:fld>
            <a:endParaRPr lang="en-US"/>
          </a:p>
        </p:txBody>
      </p:sp>
    </p:spTree>
    <p:extLst>
      <p:ext uri="{BB962C8B-B14F-4D97-AF65-F5344CB8AC3E}">
        <p14:creationId xmlns:p14="http://schemas.microsoft.com/office/powerpoint/2010/main" val="103003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451AA3-8EA9-4537-B0F9-578AC71016D1}" type="datetimeFigureOut">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FF65EF-B5DD-4718-A7EB-ED9C65C7157D}" type="slidenum">
              <a:rPr lang="en-US" smtClean="0"/>
              <a:t>‹#›</a:t>
            </a:fld>
            <a:endParaRPr lang="en-US"/>
          </a:p>
        </p:txBody>
      </p:sp>
    </p:spTree>
    <p:extLst>
      <p:ext uri="{BB962C8B-B14F-4D97-AF65-F5344CB8AC3E}">
        <p14:creationId xmlns:p14="http://schemas.microsoft.com/office/powerpoint/2010/main" val="87795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451AA3-8EA9-4537-B0F9-578AC71016D1}" type="datetimeFigureOut">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FF65EF-B5DD-4718-A7EB-ED9C65C7157D}" type="slidenum">
              <a:rPr lang="en-US" smtClean="0"/>
              <a:t>‹#›</a:t>
            </a:fld>
            <a:endParaRPr lang="en-US"/>
          </a:p>
        </p:txBody>
      </p:sp>
    </p:spTree>
    <p:extLst>
      <p:ext uri="{BB962C8B-B14F-4D97-AF65-F5344CB8AC3E}">
        <p14:creationId xmlns:p14="http://schemas.microsoft.com/office/powerpoint/2010/main" val="248160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F451AA3-8EA9-4537-B0F9-578AC71016D1}" type="datetimeFigureOut">
              <a:rPr lang="en-US" smtClean="0"/>
              <a:t>9/13/2023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DFF65EF-B5DD-4718-A7EB-ED9C65C7157D}" type="slidenum">
              <a:rPr lang="en-US" smtClean="0"/>
              <a:t>‹#›</a:t>
            </a:fld>
            <a:endParaRPr lang="en-US"/>
          </a:p>
        </p:txBody>
      </p:sp>
    </p:spTree>
    <p:extLst>
      <p:ext uri="{BB962C8B-B14F-4D97-AF65-F5344CB8AC3E}">
        <p14:creationId xmlns:p14="http://schemas.microsoft.com/office/powerpoint/2010/main" val="240938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F451AA3-8EA9-4537-B0F9-578AC71016D1}" type="datetimeFigureOut">
              <a:rPr lang="en-US" smtClean="0"/>
              <a:t>9/13/2023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DFF65EF-B5DD-4718-A7EB-ED9C65C7157D}" type="slidenum">
              <a:rPr lang="en-US" smtClean="0"/>
              <a:t>‹#›</a:t>
            </a:fld>
            <a:endParaRPr lang="en-US"/>
          </a:p>
        </p:txBody>
      </p:sp>
    </p:spTree>
    <p:extLst>
      <p:ext uri="{BB962C8B-B14F-4D97-AF65-F5344CB8AC3E}">
        <p14:creationId xmlns:p14="http://schemas.microsoft.com/office/powerpoint/2010/main" val="2460862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451AA3-8EA9-4537-B0F9-578AC71016D1}"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F65EF-B5DD-4718-A7EB-ED9C65C7157D}" type="slidenum">
              <a:rPr lang="en-US" smtClean="0"/>
              <a:t>‹#›</a:t>
            </a:fld>
            <a:endParaRPr lang="en-US"/>
          </a:p>
        </p:txBody>
      </p:sp>
    </p:spTree>
    <p:extLst>
      <p:ext uri="{BB962C8B-B14F-4D97-AF65-F5344CB8AC3E}">
        <p14:creationId xmlns:p14="http://schemas.microsoft.com/office/powerpoint/2010/main" val="381508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F451AA3-8EA9-4537-B0F9-578AC71016D1}" type="datetimeFigureOut">
              <a:rPr lang="en-US" smtClean="0"/>
              <a:t>9/13/2023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DFF65EF-B5DD-4718-A7EB-ED9C65C7157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231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69A095-A62B-B855-A187-262336A1C5AD}"/>
              </a:ext>
            </a:extLst>
          </p:cNvPr>
          <p:cNvSpPr>
            <a:spLocks noGrp="1"/>
          </p:cNvSpPr>
          <p:nvPr>
            <p:ph type="title"/>
          </p:nvPr>
        </p:nvSpPr>
        <p:spPr>
          <a:xfrm>
            <a:off x="1097280" y="1726163"/>
            <a:ext cx="10058400" cy="1343608"/>
          </a:xfrm>
        </p:spPr>
        <p:txBody>
          <a:bodyPr/>
          <a:lstStyle/>
          <a:p>
            <a:pPr algn="ctr"/>
            <a:r>
              <a:rPr lang="en-US" dirty="0">
                <a:latin typeface="Bahnschrift SemiCondensed" panose="020B0502040204020203" pitchFamily="34" charset="0"/>
              </a:rPr>
              <a:t>Reflection and Renewal on the Labyrinth at Rosh Hashanah (Jewish New Year)</a:t>
            </a:r>
          </a:p>
        </p:txBody>
      </p:sp>
    </p:spTree>
    <p:extLst>
      <p:ext uri="{BB962C8B-B14F-4D97-AF65-F5344CB8AC3E}">
        <p14:creationId xmlns:p14="http://schemas.microsoft.com/office/powerpoint/2010/main" val="206418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C10E47-33BA-3D96-05D7-FAC740492792}"/>
              </a:ext>
            </a:extLst>
          </p:cNvPr>
          <p:cNvSpPr txBox="1"/>
          <p:nvPr/>
        </p:nvSpPr>
        <p:spPr>
          <a:xfrm>
            <a:off x="2136710" y="1782146"/>
            <a:ext cx="8752115" cy="1446550"/>
          </a:xfrm>
          <a:prstGeom prst="rect">
            <a:avLst/>
          </a:prstGeom>
          <a:noFill/>
        </p:spPr>
        <p:txBody>
          <a:bodyPr wrap="square" rtlCol="0">
            <a:spAutoFit/>
          </a:bodyPr>
          <a:lstStyle/>
          <a:p>
            <a:pPr algn="ctr"/>
            <a:r>
              <a:rPr lang="en-US" sz="4400" dirty="0">
                <a:latin typeface="Bahnschrift SemiCondensed" panose="020B0502040204020203" pitchFamily="34" charset="0"/>
              </a:rPr>
              <a:t>The Shepherd and His Flute – A Tale of the </a:t>
            </a:r>
            <a:r>
              <a:rPr lang="en-US" sz="4400" dirty="0" err="1">
                <a:latin typeface="Bahnschrift SemiCondensed" panose="020B0502040204020203" pitchFamily="34" charset="0"/>
              </a:rPr>
              <a:t>Ba’al</a:t>
            </a:r>
            <a:r>
              <a:rPr lang="en-US" sz="4400" dirty="0">
                <a:latin typeface="Bahnschrift SemiCondensed" panose="020B0502040204020203" pitchFamily="34" charset="0"/>
              </a:rPr>
              <a:t> Shem Tov   (Joanie </a:t>
            </a:r>
            <a:r>
              <a:rPr lang="en-US" sz="4400" dirty="0" err="1">
                <a:latin typeface="Bahnschrift SemiCondensed" panose="020B0502040204020203" pitchFamily="34" charset="0"/>
              </a:rPr>
              <a:t>Calem</a:t>
            </a:r>
            <a:r>
              <a:rPr lang="en-US" sz="4400" dirty="0">
                <a:latin typeface="Bahnschrift SemiCondensed" panose="020B0502040204020203" pitchFamily="34" charset="0"/>
              </a:rPr>
              <a:t>)</a:t>
            </a:r>
          </a:p>
        </p:txBody>
      </p:sp>
    </p:spTree>
    <p:extLst>
      <p:ext uri="{BB962C8B-B14F-4D97-AF65-F5344CB8AC3E}">
        <p14:creationId xmlns:p14="http://schemas.microsoft.com/office/powerpoint/2010/main" val="880359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ld playing a flute&#10;&#10;Description automatically generated">
            <a:extLst>
              <a:ext uri="{FF2B5EF4-FFF2-40B4-BE49-F238E27FC236}">
                <a16:creationId xmlns:a16="http://schemas.microsoft.com/office/drawing/2014/main" id="{1FE51251-B9F3-8B27-5508-868FA78FE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490" y="1044865"/>
            <a:ext cx="5906278" cy="4395604"/>
          </a:xfrm>
          <a:prstGeom prst="rect">
            <a:avLst/>
          </a:prstGeom>
        </p:spPr>
      </p:pic>
    </p:spTree>
    <p:extLst>
      <p:ext uri="{BB962C8B-B14F-4D97-AF65-F5344CB8AC3E}">
        <p14:creationId xmlns:p14="http://schemas.microsoft.com/office/powerpoint/2010/main" val="1290570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apples and honey on a table&#10;&#10;Description automatically generated">
            <a:extLst>
              <a:ext uri="{FF2B5EF4-FFF2-40B4-BE49-F238E27FC236}">
                <a16:creationId xmlns:a16="http://schemas.microsoft.com/office/drawing/2014/main" id="{8AD269ED-8896-24EA-0ABC-0B6EEBADD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869" y="877079"/>
            <a:ext cx="6512768" cy="4581330"/>
          </a:xfrm>
          <a:prstGeom prst="rect">
            <a:avLst/>
          </a:prstGeom>
        </p:spPr>
      </p:pic>
    </p:spTree>
    <p:extLst>
      <p:ext uri="{BB962C8B-B14F-4D97-AF65-F5344CB8AC3E}">
        <p14:creationId xmlns:p14="http://schemas.microsoft.com/office/powerpoint/2010/main" val="705205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8F1F44-9129-7E30-9B6E-98EFCD6B0B42}"/>
              </a:ext>
            </a:extLst>
          </p:cNvPr>
          <p:cNvSpPr txBox="1"/>
          <p:nvPr/>
        </p:nvSpPr>
        <p:spPr>
          <a:xfrm>
            <a:off x="1455576" y="839755"/>
            <a:ext cx="9367934" cy="3046988"/>
          </a:xfrm>
          <a:prstGeom prst="rect">
            <a:avLst/>
          </a:prstGeom>
          <a:noFill/>
        </p:spPr>
        <p:txBody>
          <a:bodyPr wrap="square" rtlCol="0">
            <a:spAutoFit/>
          </a:bodyPr>
          <a:lstStyle/>
          <a:p>
            <a:r>
              <a:rPr lang="en-US" sz="3200" dirty="0">
                <a:latin typeface="Bahnschrift SemiCondensed" panose="020B0502040204020203" pitchFamily="34" charset="0"/>
              </a:rPr>
              <a:t>The High Holy Day of Rosh Hashanah (meaning: Head of the Year) marks a time of </a:t>
            </a:r>
            <a:r>
              <a:rPr lang="en-US" sz="3200" b="1" u="sng" dirty="0">
                <a:latin typeface="Bahnschrift SemiCondensed" panose="020B0502040204020203" pitchFamily="34" charset="0"/>
              </a:rPr>
              <a:t>Reflection</a:t>
            </a:r>
            <a:r>
              <a:rPr lang="en-US" sz="3200" dirty="0">
                <a:latin typeface="Bahnschrift SemiCondensed" panose="020B0502040204020203" pitchFamily="34" charset="0"/>
              </a:rPr>
              <a:t> and introspection as we review our actions during the past year.  It also marks a time for the </a:t>
            </a:r>
            <a:r>
              <a:rPr lang="en-US" sz="3200" b="1" u="sng" dirty="0">
                <a:latin typeface="Bahnschrift SemiCondensed" panose="020B0502040204020203" pitchFamily="34" charset="0"/>
              </a:rPr>
              <a:t>Renewal </a:t>
            </a:r>
            <a:r>
              <a:rPr lang="en-US" sz="3200" dirty="0">
                <a:latin typeface="Bahnschrift SemiCondensed" panose="020B0502040204020203" pitchFamily="34" charset="0"/>
              </a:rPr>
              <a:t>of our commitment to improve ourselves and our communities as we move together into the new year.  </a:t>
            </a:r>
          </a:p>
        </p:txBody>
      </p:sp>
    </p:spTree>
    <p:extLst>
      <p:ext uri="{BB962C8B-B14F-4D97-AF65-F5344CB8AC3E}">
        <p14:creationId xmlns:p14="http://schemas.microsoft.com/office/powerpoint/2010/main" val="571523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A0AB93-2E79-2EA5-9C7A-8A69DD6563DB}"/>
              </a:ext>
            </a:extLst>
          </p:cNvPr>
          <p:cNvSpPr txBox="1"/>
          <p:nvPr/>
        </p:nvSpPr>
        <p:spPr>
          <a:xfrm>
            <a:off x="1782147" y="1744824"/>
            <a:ext cx="9311951" cy="3046988"/>
          </a:xfrm>
          <a:prstGeom prst="rect">
            <a:avLst/>
          </a:prstGeom>
          <a:noFill/>
        </p:spPr>
        <p:txBody>
          <a:bodyPr wrap="square" rtlCol="0">
            <a:spAutoFit/>
          </a:bodyPr>
          <a:lstStyle/>
          <a:p>
            <a:r>
              <a:rPr lang="en-US" sz="3200" dirty="0">
                <a:latin typeface="Bahnschrift SemiCondensed" panose="020B0502040204020203" pitchFamily="34" charset="0"/>
              </a:rPr>
              <a:t>Rosh Hashanah reflects the values of Presence, of Gratitude, and of Hopefulness within each individual and within the community.  The traditional Hebrew greeting of “</a:t>
            </a:r>
            <a:r>
              <a:rPr lang="en-US" sz="3200" dirty="0" err="1">
                <a:latin typeface="Bahnschrift SemiCondensed" panose="020B0502040204020203" pitchFamily="34" charset="0"/>
              </a:rPr>
              <a:t>shanah</a:t>
            </a:r>
            <a:r>
              <a:rPr lang="en-US" sz="3200" dirty="0">
                <a:latin typeface="Bahnschrift SemiCondensed" panose="020B0502040204020203" pitchFamily="34" charset="0"/>
              </a:rPr>
              <a:t> </a:t>
            </a:r>
            <a:r>
              <a:rPr lang="en-US" sz="3200" dirty="0" err="1">
                <a:latin typeface="Bahnschrift SemiCondensed" panose="020B0502040204020203" pitchFamily="34" charset="0"/>
              </a:rPr>
              <a:t>tova</a:t>
            </a:r>
            <a:r>
              <a:rPr lang="en-US" sz="3200" dirty="0">
                <a:latin typeface="Bahnschrift SemiCondensed" panose="020B0502040204020203" pitchFamily="34" charset="0"/>
              </a:rPr>
              <a:t> </a:t>
            </a:r>
            <a:r>
              <a:rPr lang="en-US" sz="3200" dirty="0" err="1">
                <a:latin typeface="Bahnschrift SemiCondensed" panose="020B0502040204020203" pitchFamily="34" charset="0"/>
              </a:rPr>
              <a:t>u’metukah</a:t>
            </a:r>
            <a:r>
              <a:rPr lang="en-US" sz="3200" dirty="0">
                <a:latin typeface="Bahnschrift SemiCondensed" panose="020B0502040204020203" pitchFamily="34" charset="0"/>
              </a:rPr>
              <a:t>!” (wishes for a good and sweet new year) is shared with others, and symbolic foods are enjoyed together.  These include: </a:t>
            </a:r>
          </a:p>
        </p:txBody>
      </p:sp>
    </p:spTree>
    <p:extLst>
      <p:ext uri="{BB962C8B-B14F-4D97-AF65-F5344CB8AC3E}">
        <p14:creationId xmlns:p14="http://schemas.microsoft.com/office/powerpoint/2010/main" val="296772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37859E-174A-1CCB-A353-4985C563E581}"/>
              </a:ext>
            </a:extLst>
          </p:cNvPr>
          <p:cNvSpPr txBox="1"/>
          <p:nvPr/>
        </p:nvSpPr>
        <p:spPr>
          <a:xfrm>
            <a:off x="1464906" y="877078"/>
            <a:ext cx="8920065" cy="584775"/>
          </a:xfrm>
          <a:prstGeom prst="rect">
            <a:avLst/>
          </a:prstGeom>
          <a:noFill/>
        </p:spPr>
        <p:txBody>
          <a:bodyPr wrap="square" rtlCol="0">
            <a:spAutoFit/>
          </a:bodyPr>
          <a:lstStyle/>
          <a:p>
            <a:pPr algn="ctr"/>
            <a:r>
              <a:rPr lang="en-US" sz="3200" dirty="0">
                <a:latin typeface="Bahnschrift SemiCondensed" panose="020B0502040204020203" pitchFamily="34" charset="0"/>
              </a:rPr>
              <a:t>Sweet Honey and Apples</a:t>
            </a:r>
          </a:p>
        </p:txBody>
      </p:sp>
      <p:pic>
        <p:nvPicPr>
          <p:cNvPr id="4" name="Picture 3" descr="Honeycombs with honey dripping from a wooden dipper&#10;&#10;Description automatically generated">
            <a:extLst>
              <a:ext uri="{FF2B5EF4-FFF2-40B4-BE49-F238E27FC236}">
                <a16:creationId xmlns:a16="http://schemas.microsoft.com/office/drawing/2014/main" id="{84ACAF24-8EBF-882D-F41F-E5AB9794F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105" y="1941743"/>
            <a:ext cx="3209731" cy="2839061"/>
          </a:xfrm>
          <a:prstGeom prst="rect">
            <a:avLst/>
          </a:prstGeom>
        </p:spPr>
      </p:pic>
      <p:pic>
        <p:nvPicPr>
          <p:cNvPr id="6" name="Picture 5" descr="A person pouring honey into a jar of apple juice&#10;&#10;Description automatically generated">
            <a:extLst>
              <a:ext uri="{FF2B5EF4-FFF2-40B4-BE49-F238E27FC236}">
                <a16:creationId xmlns:a16="http://schemas.microsoft.com/office/drawing/2014/main" id="{23C00AA6-9E58-0703-3A72-537FB4B1D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920" y="2206012"/>
            <a:ext cx="2466864" cy="3386556"/>
          </a:xfrm>
          <a:prstGeom prst="rect">
            <a:avLst/>
          </a:prstGeom>
        </p:spPr>
      </p:pic>
    </p:spTree>
    <p:extLst>
      <p:ext uri="{BB962C8B-B14F-4D97-AF65-F5344CB8AC3E}">
        <p14:creationId xmlns:p14="http://schemas.microsoft.com/office/powerpoint/2010/main" val="3375299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03700E-1F8B-2497-D2BE-F5E4E2F03901}"/>
              </a:ext>
            </a:extLst>
          </p:cNvPr>
          <p:cNvSpPr txBox="1"/>
          <p:nvPr/>
        </p:nvSpPr>
        <p:spPr>
          <a:xfrm>
            <a:off x="1716833" y="849086"/>
            <a:ext cx="8518849" cy="584775"/>
          </a:xfrm>
          <a:prstGeom prst="rect">
            <a:avLst/>
          </a:prstGeom>
          <a:noFill/>
        </p:spPr>
        <p:txBody>
          <a:bodyPr wrap="square" rtlCol="0">
            <a:spAutoFit/>
          </a:bodyPr>
          <a:lstStyle/>
          <a:p>
            <a:pPr algn="ctr"/>
            <a:r>
              <a:rPr lang="en-US" sz="3200" dirty="0">
                <a:latin typeface="Bahnschrift SemiCondensed" panose="020B0502040204020203" pitchFamily="34" charset="0"/>
              </a:rPr>
              <a:t>Pomegranates and Challah </a:t>
            </a:r>
          </a:p>
        </p:txBody>
      </p:sp>
      <p:pic>
        <p:nvPicPr>
          <p:cNvPr id="6" name="Picture 5" descr="A loaf of bread on a brown paper&#10;&#10;Description automatically generated">
            <a:extLst>
              <a:ext uri="{FF2B5EF4-FFF2-40B4-BE49-F238E27FC236}">
                <a16:creationId xmlns:a16="http://schemas.microsoft.com/office/drawing/2014/main" id="{56A1A774-D0AC-46B5-543E-1C8A41069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5322" y="1695791"/>
            <a:ext cx="3340360" cy="3723258"/>
          </a:xfrm>
          <a:prstGeom prst="rect">
            <a:avLst/>
          </a:prstGeom>
        </p:spPr>
      </p:pic>
      <p:pic>
        <p:nvPicPr>
          <p:cNvPr id="8" name="Picture 7" descr="A bowl with seeds in it next to a pomegranate&#10;&#10;Description automatically generated">
            <a:extLst>
              <a:ext uri="{FF2B5EF4-FFF2-40B4-BE49-F238E27FC236}">
                <a16:creationId xmlns:a16="http://schemas.microsoft.com/office/drawing/2014/main" id="{397A91A4-3A83-6BFA-2871-0772F9F96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931" y="2276669"/>
            <a:ext cx="4746069" cy="3429000"/>
          </a:xfrm>
          <a:prstGeom prst="rect">
            <a:avLst/>
          </a:prstGeom>
        </p:spPr>
      </p:pic>
    </p:spTree>
    <p:extLst>
      <p:ext uri="{BB962C8B-B14F-4D97-AF65-F5344CB8AC3E}">
        <p14:creationId xmlns:p14="http://schemas.microsoft.com/office/powerpoint/2010/main" val="877061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DF77C0-DC0E-690D-AE5D-11E54F979E5E}"/>
              </a:ext>
            </a:extLst>
          </p:cNvPr>
          <p:cNvSpPr txBox="1"/>
          <p:nvPr/>
        </p:nvSpPr>
        <p:spPr>
          <a:xfrm>
            <a:off x="1136779" y="914401"/>
            <a:ext cx="9918441" cy="4031873"/>
          </a:xfrm>
          <a:prstGeom prst="rect">
            <a:avLst/>
          </a:prstGeom>
          <a:noFill/>
        </p:spPr>
        <p:txBody>
          <a:bodyPr wrap="square" rtlCol="0">
            <a:spAutoFit/>
          </a:bodyPr>
          <a:lstStyle/>
          <a:p>
            <a:r>
              <a:rPr lang="en-US" sz="3200" dirty="0">
                <a:latin typeface="Bahnschrift SemiCondensed" panose="020B0502040204020203" pitchFamily="34" charset="0"/>
              </a:rPr>
              <a:t>In addition to </a:t>
            </a:r>
            <a:r>
              <a:rPr lang="en-US" sz="3200" b="1" u="sng" dirty="0">
                <a:latin typeface="Bahnschrift SemiCondensed" panose="020B0502040204020203" pitchFamily="34" charset="0"/>
              </a:rPr>
              <a:t>Reflection</a:t>
            </a:r>
            <a:r>
              <a:rPr lang="en-US" sz="3200" dirty="0">
                <a:latin typeface="Bahnschrift SemiCondensed" panose="020B0502040204020203" pitchFamily="34" charset="0"/>
              </a:rPr>
              <a:t> and </a:t>
            </a:r>
            <a:r>
              <a:rPr lang="en-US" sz="3200" b="1" u="sng" dirty="0">
                <a:latin typeface="Bahnschrift SemiCondensed" panose="020B0502040204020203" pitchFamily="34" charset="0"/>
              </a:rPr>
              <a:t>Renewal</a:t>
            </a:r>
            <a:r>
              <a:rPr lang="en-US" sz="3200" dirty="0">
                <a:latin typeface="Bahnschrift SemiCondensed" panose="020B0502040204020203" pitchFamily="34" charset="0"/>
              </a:rPr>
              <a:t> as important values highlighted at Rosh Hashanah, it is also understood as a time of </a:t>
            </a:r>
            <a:r>
              <a:rPr lang="en-US" sz="3200" b="1" u="sng" dirty="0">
                <a:latin typeface="Bahnschrift SemiCondensed" panose="020B0502040204020203" pitchFamily="34" charset="0"/>
              </a:rPr>
              <a:t>Repentance</a:t>
            </a:r>
            <a:r>
              <a:rPr lang="en-US" sz="3200" dirty="0">
                <a:latin typeface="Bahnschrift SemiCondensed" panose="020B0502040204020203" pitchFamily="34" charset="0"/>
              </a:rPr>
              <a:t> – of turning away from and releasing the sins and wrong-doings of the past year, leading up to Yom Kippur (the Day of Atonement) at the conclusion of the Ten Days of Repentance.  This repentance is marked by the ritual of </a:t>
            </a:r>
            <a:r>
              <a:rPr lang="en-US" sz="3200" i="1" dirty="0" err="1">
                <a:latin typeface="Bahnschrift SemiCondensed" panose="020B0502040204020203" pitchFamily="34" charset="0"/>
              </a:rPr>
              <a:t>Tashlich</a:t>
            </a:r>
            <a:r>
              <a:rPr lang="en-US" sz="3200" dirty="0">
                <a:latin typeface="Bahnschrift SemiCondensed" panose="020B0502040204020203" pitchFamily="34" charset="0"/>
              </a:rPr>
              <a:t> – the symbolic casting away of wrong deeds into the moving water of a river or sea where they disappear forever.  </a:t>
            </a:r>
          </a:p>
        </p:txBody>
      </p:sp>
    </p:spTree>
    <p:extLst>
      <p:ext uri="{BB962C8B-B14F-4D97-AF65-F5344CB8AC3E}">
        <p14:creationId xmlns:p14="http://schemas.microsoft.com/office/powerpoint/2010/main" val="151456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child reaching out to water&#10;&#10;Description automatically generated">
            <a:extLst>
              <a:ext uri="{FF2B5EF4-FFF2-40B4-BE49-F238E27FC236}">
                <a16:creationId xmlns:a16="http://schemas.microsoft.com/office/drawing/2014/main" id="{B9675B7D-E5F8-A661-1B33-17773A0112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337" y="363894"/>
            <a:ext cx="3799244" cy="4822644"/>
          </a:xfrm>
          <a:prstGeom prst="rect">
            <a:avLst/>
          </a:prstGeom>
        </p:spPr>
      </p:pic>
      <p:pic>
        <p:nvPicPr>
          <p:cNvPr id="5" name="Picture 4" descr="A group of people feeding fish&#10;&#10;Description automatically generated">
            <a:extLst>
              <a:ext uri="{FF2B5EF4-FFF2-40B4-BE49-F238E27FC236}">
                <a16:creationId xmlns:a16="http://schemas.microsoft.com/office/drawing/2014/main" id="{18E828FA-93BA-BDBE-C594-26923C904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926" y="1875454"/>
            <a:ext cx="4899317" cy="3722914"/>
          </a:xfrm>
          <a:prstGeom prst="rect">
            <a:avLst/>
          </a:prstGeom>
        </p:spPr>
      </p:pic>
    </p:spTree>
    <p:extLst>
      <p:ext uri="{BB962C8B-B14F-4D97-AF65-F5344CB8AC3E}">
        <p14:creationId xmlns:p14="http://schemas.microsoft.com/office/powerpoint/2010/main" val="829591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E0BAD7-4DB7-25F4-F869-54697F7A2C79}"/>
              </a:ext>
            </a:extLst>
          </p:cNvPr>
          <p:cNvSpPr txBox="1"/>
          <p:nvPr/>
        </p:nvSpPr>
        <p:spPr>
          <a:xfrm>
            <a:off x="2687216" y="671804"/>
            <a:ext cx="5626360" cy="584775"/>
          </a:xfrm>
          <a:prstGeom prst="rect">
            <a:avLst/>
          </a:prstGeom>
          <a:noFill/>
        </p:spPr>
        <p:txBody>
          <a:bodyPr wrap="square" rtlCol="0">
            <a:spAutoFit/>
          </a:bodyPr>
          <a:lstStyle/>
          <a:p>
            <a:pPr algn="ctr"/>
            <a:r>
              <a:rPr lang="en-US" sz="3200" dirty="0">
                <a:latin typeface="Bahnschrift SemiCondensed" panose="020B0502040204020203" pitchFamily="34" charset="0"/>
              </a:rPr>
              <a:t>The Shofar (ram’s horn)</a:t>
            </a:r>
          </a:p>
        </p:txBody>
      </p:sp>
      <p:pic>
        <p:nvPicPr>
          <p:cNvPr id="4" name="Picture 3" descr="A person blowing a shofar&#10;&#10;Description automatically generated">
            <a:extLst>
              <a:ext uri="{FF2B5EF4-FFF2-40B4-BE49-F238E27FC236}">
                <a16:creationId xmlns:a16="http://schemas.microsoft.com/office/drawing/2014/main" id="{07BA0A45-C215-A1ED-6AD0-EE30B0ED9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3078" y="1473652"/>
            <a:ext cx="5626360" cy="4084551"/>
          </a:xfrm>
          <a:prstGeom prst="rect">
            <a:avLst/>
          </a:prstGeom>
        </p:spPr>
      </p:pic>
    </p:spTree>
    <p:extLst>
      <p:ext uri="{BB962C8B-B14F-4D97-AF65-F5344CB8AC3E}">
        <p14:creationId xmlns:p14="http://schemas.microsoft.com/office/powerpoint/2010/main" val="366191893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TM02900769[[fn=Retrospect]]</Template>
  <TotalTime>96</TotalTime>
  <Words>250</Words>
  <Application>Microsoft Office PowerPoint</Application>
  <PresentationFormat>Widescreen</PresentationFormat>
  <Paragraphs>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Bahnschrift SemiCondensed</vt:lpstr>
      <vt:lpstr>Calibri</vt:lpstr>
      <vt:lpstr>Calibri Light</vt:lpstr>
      <vt:lpstr>Retrospect</vt:lpstr>
      <vt:lpstr>Reflection and Renewal on the Labyrinth at Rosh Hashanah (Jewish New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 and Renewal on the Labyrinth at Rosh Hashanah (Jewish New Year)</dc:title>
  <dc:creator>William Hodges</dc:creator>
  <cp:lastModifiedBy>William Hodges</cp:lastModifiedBy>
  <cp:revision>2</cp:revision>
  <dcterms:created xsi:type="dcterms:W3CDTF">2023-09-13T19:01:16Z</dcterms:created>
  <dcterms:modified xsi:type="dcterms:W3CDTF">2023-09-13T20:37:34Z</dcterms:modified>
</cp:coreProperties>
</file>